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3"/>
    <p:sldId id="257" r:id="rId54"/>
    <p:sldId id="258" r:id="rId55"/>
    <p:sldId id="259" r:id="rId56"/>
    <p:sldId id="260" r:id="rId57"/>
    <p:sldId id="261" r:id="rId58"/>
    <p:sldId id="262" r:id="rId59"/>
    <p:sldId id="263" r:id="rId60"/>
    <p:sldId id="264" r:id="rId61"/>
    <p:sldId id="265" r:id="rId62"/>
    <p:sldId id="266" r:id="rId63"/>
    <p:sldId id="267" r:id="rId64"/>
  </p:sldIdLst>
  <p:sldSz cx="18288000" cy="10287000"/>
  <p:notesSz cx="6858000" cy="9144000"/>
  <p:embeddedFontLst>
    <p:embeddedFont>
      <p:font typeface="Yellowtail" charset="1" panose="02000503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Garet" charset="1" panose="00000000000000000000"/>
      <p:regular r:id="rId11"/>
    </p:embeddedFont>
    <p:embeddedFont>
      <p:font typeface="Garet Bold" charset="1" panose="00000000000000000000"/>
      <p:regular r:id="rId12"/>
    </p:embeddedFont>
    <p:embeddedFont>
      <p:font typeface="Garet Italics" charset="1" panose="00000000000000000000"/>
      <p:regular r:id="rId13"/>
    </p:embeddedFont>
    <p:embeddedFont>
      <p:font typeface="Garet Bold Italics" charset="1" panose="00000000000000000000"/>
      <p:regular r:id="rId14"/>
    </p:embeddedFont>
    <p:embeddedFont>
      <p:font typeface="Garet Light" charset="1" panose="00000000000000000000"/>
      <p:regular r:id="rId15"/>
    </p:embeddedFont>
    <p:embeddedFont>
      <p:font typeface="Garet Ultra-Bold" charset="1" panose="00000000000000000000"/>
      <p:regular r:id="rId16"/>
    </p:embeddedFont>
    <p:embeddedFont>
      <p:font typeface="Garet Ultra-Bold Italics" charset="1" panose="00000000000000000000"/>
      <p:regular r:id="rId17"/>
    </p:embeddedFont>
    <p:embeddedFont>
      <p:font typeface="Garet Heavy" charset="1" panose="00000000000000000000"/>
      <p:regular r:id="rId18"/>
    </p:embeddedFont>
    <p:embeddedFont>
      <p:font typeface="Garet Heavy Italics" charset="1" panose="00000000000000000000"/>
      <p:regular r:id="rId19"/>
    </p:embeddedFont>
    <p:embeddedFont>
      <p:font typeface="Canva Sans" charset="1" panose="020B0503030501040103"/>
      <p:regular r:id="rId20"/>
    </p:embeddedFont>
    <p:embeddedFont>
      <p:font typeface="Canva Sans Bold" charset="1" panose="020B0803030501040103"/>
      <p:regular r:id="rId21"/>
    </p:embeddedFont>
    <p:embeddedFont>
      <p:font typeface="Canva Sans Italics" charset="1" panose="020B0503030501040103"/>
      <p:regular r:id="rId22"/>
    </p:embeddedFont>
    <p:embeddedFont>
      <p:font typeface="Canva Sans Bold Italics" charset="1" panose="020B0803030501040103"/>
      <p:regular r:id="rId23"/>
    </p:embeddedFont>
    <p:embeddedFont>
      <p:font typeface="Canva Sans Medium" charset="1" panose="020B0603030501040103"/>
      <p:regular r:id="rId24"/>
    </p:embeddedFont>
    <p:embeddedFont>
      <p:font typeface="Canva Sans Medium Italics" charset="1" panose="020B0603030501040103"/>
      <p:regular r:id="rId25"/>
    </p:embeddedFont>
    <p:embeddedFont>
      <p:font typeface="Poppins" charset="1" panose="00000500000000000000"/>
      <p:regular r:id="rId26"/>
    </p:embeddedFont>
    <p:embeddedFont>
      <p:font typeface="Poppins Bold" charset="1" panose="00000800000000000000"/>
      <p:regular r:id="rId27"/>
    </p:embeddedFont>
    <p:embeddedFont>
      <p:font typeface="Poppins Italics" charset="1" panose="00000500000000000000"/>
      <p:regular r:id="rId28"/>
    </p:embeddedFont>
    <p:embeddedFont>
      <p:font typeface="Poppins Bold Italics" charset="1" panose="00000800000000000000"/>
      <p:regular r:id="rId29"/>
    </p:embeddedFont>
    <p:embeddedFont>
      <p:font typeface="Poppins Thin" charset="1" panose="00000300000000000000"/>
      <p:regular r:id="rId30"/>
    </p:embeddedFont>
    <p:embeddedFont>
      <p:font typeface="Poppins Thin Italics" charset="1" panose="00000300000000000000"/>
      <p:regular r:id="rId31"/>
    </p:embeddedFont>
    <p:embeddedFont>
      <p:font typeface="Poppins Extra-Light" charset="1" panose="00000300000000000000"/>
      <p:regular r:id="rId32"/>
    </p:embeddedFont>
    <p:embeddedFont>
      <p:font typeface="Poppins Extra-Light Italics" charset="1" panose="00000300000000000000"/>
      <p:regular r:id="rId33"/>
    </p:embeddedFont>
    <p:embeddedFont>
      <p:font typeface="Poppins Light" charset="1" panose="00000400000000000000"/>
      <p:regular r:id="rId34"/>
    </p:embeddedFont>
    <p:embeddedFont>
      <p:font typeface="Poppins Light Italics" charset="1" panose="00000400000000000000"/>
      <p:regular r:id="rId35"/>
    </p:embeddedFont>
    <p:embeddedFont>
      <p:font typeface="Poppins Medium" charset="1" panose="00000600000000000000"/>
      <p:regular r:id="rId36"/>
    </p:embeddedFont>
    <p:embeddedFont>
      <p:font typeface="Poppins Medium Italics" charset="1" panose="00000600000000000000"/>
      <p:regular r:id="rId37"/>
    </p:embeddedFont>
    <p:embeddedFont>
      <p:font typeface="Poppins Semi-Bold" charset="1" panose="00000700000000000000"/>
      <p:regular r:id="rId38"/>
    </p:embeddedFont>
    <p:embeddedFont>
      <p:font typeface="Poppins Semi-Bold Italics" charset="1" panose="00000700000000000000"/>
      <p:regular r:id="rId39"/>
    </p:embeddedFont>
    <p:embeddedFont>
      <p:font typeface="Poppins Ultra-Bold" charset="1" panose="00000900000000000000"/>
      <p:regular r:id="rId40"/>
    </p:embeddedFont>
    <p:embeddedFont>
      <p:font typeface="Poppins Ultra-Bold Italics" charset="1" panose="00000900000000000000"/>
      <p:regular r:id="rId41"/>
    </p:embeddedFont>
    <p:embeddedFont>
      <p:font typeface="Poppins Heavy" charset="1" panose="00000A00000000000000"/>
      <p:regular r:id="rId42"/>
    </p:embeddedFont>
    <p:embeddedFont>
      <p:font typeface="Poppins Heavy Italics" charset="1" panose="00000A00000000000000"/>
      <p:regular r:id="rId43"/>
    </p:embeddedFont>
    <p:embeddedFont>
      <p:font typeface="Cocomat Pro" charset="1" panose="00000500000000000000"/>
      <p:regular r:id="rId44"/>
    </p:embeddedFont>
    <p:embeddedFont>
      <p:font typeface="Cocomat Pro Bold" charset="1" panose="00000700000000000000"/>
      <p:regular r:id="rId45"/>
    </p:embeddedFont>
    <p:embeddedFont>
      <p:font typeface="Cocomat Pro Italics" charset="1" panose="00000500000000000000"/>
      <p:regular r:id="rId46"/>
    </p:embeddedFont>
    <p:embeddedFont>
      <p:font typeface="Cocomat Pro Bold Italics" charset="1" panose="00000700000000000000"/>
      <p:regular r:id="rId47"/>
    </p:embeddedFont>
    <p:embeddedFont>
      <p:font typeface="Cocomat Pro Thin" charset="1" panose="00000200000000000000"/>
      <p:regular r:id="rId48"/>
    </p:embeddedFont>
    <p:embeddedFont>
      <p:font typeface="Cocomat Pro Thin Italics" charset="1" panose="00000200000000000000"/>
      <p:regular r:id="rId49"/>
    </p:embeddedFont>
    <p:embeddedFont>
      <p:font typeface="Cocomat Pro Heavy" charset="1" panose="00000A00000000000000"/>
      <p:regular r:id="rId50"/>
    </p:embeddedFont>
    <p:embeddedFont>
      <p:font typeface="Cocomat Pro Heavy Italics" charset="1" panose="00000A00000000000000"/>
      <p:regular r:id="rId51"/>
    </p:embeddedFont>
    <p:embeddedFont>
      <p:font typeface="Noot" charset="1" panose="00000000000000000000"/>
      <p:regular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slides/slide1.xml" Type="http://schemas.openxmlformats.org/officeDocument/2006/relationships/slide"/><Relationship Id="rId54" Target="slides/slide2.xml" Type="http://schemas.openxmlformats.org/officeDocument/2006/relationships/slide"/><Relationship Id="rId55" Target="slides/slide3.xml" Type="http://schemas.openxmlformats.org/officeDocument/2006/relationships/slide"/><Relationship Id="rId56" Target="slides/slide4.xml" Type="http://schemas.openxmlformats.org/officeDocument/2006/relationships/slide"/><Relationship Id="rId57" Target="slides/slide5.xml" Type="http://schemas.openxmlformats.org/officeDocument/2006/relationships/slide"/><Relationship Id="rId58" Target="slides/slide6.xml" Type="http://schemas.openxmlformats.org/officeDocument/2006/relationships/slide"/><Relationship Id="rId59" Target="slides/slide7.xml" Type="http://schemas.openxmlformats.org/officeDocument/2006/relationships/slide"/><Relationship Id="rId6" Target="fonts/font6.fntdata" Type="http://schemas.openxmlformats.org/officeDocument/2006/relationships/font"/><Relationship Id="rId60" Target="slides/slide8.xml" Type="http://schemas.openxmlformats.org/officeDocument/2006/relationships/slide"/><Relationship Id="rId61" Target="slides/slide9.xml" Type="http://schemas.openxmlformats.org/officeDocument/2006/relationships/slide"/><Relationship Id="rId62" Target="slides/slide10.xml" Type="http://schemas.openxmlformats.org/officeDocument/2006/relationships/slide"/><Relationship Id="rId63" Target="slides/slide11.xml" Type="http://schemas.openxmlformats.org/officeDocument/2006/relationships/slide"/><Relationship Id="rId64" Target="slides/slide12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jpeg>
</file>

<file path=ppt/media/image2.svg>
</file>

<file path=ppt/media/image20.png>
</file>

<file path=ppt/media/image21.jpe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svg" Type="http://schemas.openxmlformats.org/officeDocument/2006/relationships/image"/><Relationship Id="rId4" Target="../media/image31.png" Type="http://schemas.openxmlformats.org/officeDocument/2006/relationships/image"/><Relationship Id="rId5" Target="../media/image32.svg" Type="http://schemas.openxmlformats.org/officeDocument/2006/relationships/image"/><Relationship Id="rId6" Target="../media/image33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2.png" Type="http://schemas.openxmlformats.org/officeDocument/2006/relationships/image"/><Relationship Id="rId11" Target="../media/image43.svg" Type="http://schemas.openxmlformats.org/officeDocument/2006/relationships/image"/><Relationship Id="rId2" Target="../media/image34.png" Type="http://schemas.openxmlformats.org/officeDocument/2006/relationships/image"/><Relationship Id="rId3" Target="../media/image35.svg" Type="http://schemas.openxmlformats.org/officeDocument/2006/relationships/image"/><Relationship Id="rId4" Target="../media/image36.png" Type="http://schemas.openxmlformats.org/officeDocument/2006/relationships/image"/><Relationship Id="rId5" Target="../media/image37.svg" Type="http://schemas.openxmlformats.org/officeDocument/2006/relationships/image"/><Relationship Id="rId6" Target="../media/image38.png" Type="http://schemas.openxmlformats.org/officeDocument/2006/relationships/image"/><Relationship Id="rId7" Target="../media/image39.svg" Type="http://schemas.openxmlformats.org/officeDocument/2006/relationships/image"/><Relationship Id="rId8" Target="../media/image40.png" Type="http://schemas.openxmlformats.org/officeDocument/2006/relationships/image"/><Relationship Id="rId9" Target="../media/image41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jpeg" Type="http://schemas.openxmlformats.org/officeDocument/2006/relationships/image"/><Relationship Id="rId5" Target="../media/image22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Relationship Id="rId6" Target="../media/image27.png" Type="http://schemas.openxmlformats.org/officeDocument/2006/relationships/image"/><Relationship Id="rId7" Target="../media/image2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023002" y="1885659"/>
            <a:ext cx="28334004" cy="9270005"/>
            <a:chOff x="0" y="0"/>
            <a:chExt cx="1403974" cy="4593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03974" cy="459337"/>
            </a:xfrm>
            <a:custGeom>
              <a:avLst/>
              <a:gdLst/>
              <a:ahLst/>
              <a:cxnLst/>
              <a:rect r="r" b="b" t="t" l="l"/>
              <a:pathLst>
                <a:path h="459337" w="1403974">
                  <a:moveTo>
                    <a:pt x="701987" y="0"/>
                  </a:moveTo>
                  <a:lnTo>
                    <a:pt x="1403974" y="459337"/>
                  </a:lnTo>
                  <a:lnTo>
                    <a:pt x="0" y="459337"/>
                  </a:lnTo>
                  <a:lnTo>
                    <a:pt x="701987" y="0"/>
                  </a:lnTo>
                  <a:close/>
                </a:path>
              </a:pathLst>
            </a:custGeom>
            <a:solidFill>
              <a:srgbClr val="F5F5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219371" y="213263"/>
              <a:ext cx="965232" cy="2132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387136" y="-2360708"/>
            <a:ext cx="3513728" cy="5294659"/>
          </a:xfrm>
          <a:custGeom>
            <a:avLst/>
            <a:gdLst/>
            <a:ahLst/>
            <a:cxnLst/>
            <a:rect r="r" b="b" t="t" l="l"/>
            <a:pathLst>
              <a:path h="5294659" w="3513728">
                <a:moveTo>
                  <a:pt x="0" y="0"/>
                </a:moveTo>
                <a:lnTo>
                  <a:pt x="3513728" y="0"/>
                </a:lnTo>
                <a:lnTo>
                  <a:pt x="3513728" y="5294660"/>
                </a:lnTo>
                <a:lnTo>
                  <a:pt x="0" y="5294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21538" y="2169444"/>
            <a:ext cx="1244925" cy="754983"/>
          </a:xfrm>
          <a:custGeom>
            <a:avLst/>
            <a:gdLst/>
            <a:ahLst/>
            <a:cxnLst/>
            <a:rect r="r" b="b" t="t" l="l"/>
            <a:pathLst>
              <a:path h="754983" w="1244925">
                <a:moveTo>
                  <a:pt x="0" y="0"/>
                </a:moveTo>
                <a:lnTo>
                  <a:pt x="1244924" y="0"/>
                </a:lnTo>
                <a:lnTo>
                  <a:pt x="1244924" y="754983"/>
                </a:lnTo>
                <a:lnTo>
                  <a:pt x="0" y="7549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60482" r="0" b="-60852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835246" y="1885659"/>
            <a:ext cx="2758166" cy="2714519"/>
            <a:chOff x="0" y="0"/>
            <a:chExt cx="3677555" cy="3619359"/>
          </a:xfrm>
        </p:grpSpPr>
        <p:sp>
          <p:nvSpPr>
            <p:cNvPr name="Freeform 8" id="8"/>
            <p:cNvSpPr/>
            <p:nvPr/>
          </p:nvSpPr>
          <p:spPr>
            <a:xfrm flipH="false" flipV="false" rot="-1010834">
              <a:off x="307355" y="204221"/>
              <a:ext cx="1654272" cy="1654272"/>
            </a:xfrm>
            <a:custGeom>
              <a:avLst/>
              <a:gdLst/>
              <a:ahLst/>
              <a:cxnLst/>
              <a:rect r="r" b="b" t="t" l="l"/>
              <a:pathLst>
                <a:path h="1654272" w="1654272">
                  <a:moveTo>
                    <a:pt x="0" y="0"/>
                  </a:moveTo>
                  <a:lnTo>
                    <a:pt x="1654271" y="0"/>
                  </a:lnTo>
                  <a:lnTo>
                    <a:pt x="1654271" y="1654272"/>
                  </a:lnTo>
                  <a:lnTo>
                    <a:pt x="0" y="1654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813252">
              <a:off x="134209" y="2185395"/>
              <a:ext cx="1299755" cy="1299755"/>
            </a:xfrm>
            <a:custGeom>
              <a:avLst/>
              <a:gdLst/>
              <a:ahLst/>
              <a:cxnLst/>
              <a:rect r="r" b="b" t="t" l="l"/>
              <a:pathLst>
                <a:path h="1299755" w="1299755">
                  <a:moveTo>
                    <a:pt x="0" y="0"/>
                  </a:moveTo>
                  <a:lnTo>
                    <a:pt x="1299755" y="0"/>
                  </a:lnTo>
                  <a:lnTo>
                    <a:pt x="1299755" y="1299755"/>
                  </a:lnTo>
                  <a:lnTo>
                    <a:pt x="0" y="1299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-374405">
              <a:off x="2311012" y="778587"/>
              <a:ext cx="1299755" cy="1299755"/>
            </a:xfrm>
            <a:custGeom>
              <a:avLst/>
              <a:gdLst/>
              <a:ahLst/>
              <a:cxnLst/>
              <a:rect r="r" b="b" t="t" l="l"/>
              <a:pathLst>
                <a:path h="1299755" w="1299755">
                  <a:moveTo>
                    <a:pt x="0" y="0"/>
                  </a:moveTo>
                  <a:lnTo>
                    <a:pt x="1299755" y="0"/>
                  </a:lnTo>
                  <a:lnTo>
                    <a:pt x="1299755" y="1299755"/>
                  </a:lnTo>
                  <a:lnTo>
                    <a:pt x="0" y="1299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342594" y="1264767"/>
            <a:ext cx="2612351" cy="2716682"/>
            <a:chOff x="0" y="0"/>
            <a:chExt cx="3483134" cy="3622243"/>
          </a:xfrm>
        </p:grpSpPr>
        <p:sp>
          <p:nvSpPr>
            <p:cNvPr name="Freeform 12" id="12"/>
            <p:cNvSpPr/>
            <p:nvPr/>
          </p:nvSpPr>
          <p:spPr>
            <a:xfrm flipH="true" flipV="false" rot="352062">
              <a:off x="63033" y="911345"/>
              <a:ext cx="1299755" cy="1299755"/>
            </a:xfrm>
            <a:custGeom>
              <a:avLst/>
              <a:gdLst/>
              <a:ahLst/>
              <a:cxnLst/>
              <a:rect r="r" b="b" t="t" l="l"/>
              <a:pathLst>
                <a:path h="1299755" w="1299755">
                  <a:moveTo>
                    <a:pt x="1299755" y="0"/>
                  </a:moveTo>
                  <a:lnTo>
                    <a:pt x="0" y="0"/>
                  </a:lnTo>
                  <a:lnTo>
                    <a:pt x="0" y="1299755"/>
                  </a:lnTo>
                  <a:lnTo>
                    <a:pt x="1299755" y="1299755"/>
                  </a:lnTo>
                  <a:lnTo>
                    <a:pt x="1299755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994087">
              <a:off x="1627342" y="201521"/>
              <a:ext cx="1654272" cy="1654272"/>
            </a:xfrm>
            <a:custGeom>
              <a:avLst/>
              <a:gdLst/>
              <a:ahLst/>
              <a:cxnLst/>
              <a:rect r="r" b="b" t="t" l="l"/>
              <a:pathLst>
                <a:path h="1654272" w="1654272">
                  <a:moveTo>
                    <a:pt x="0" y="0"/>
                  </a:moveTo>
                  <a:lnTo>
                    <a:pt x="1654272" y="0"/>
                  </a:lnTo>
                  <a:lnTo>
                    <a:pt x="1654272" y="1654271"/>
                  </a:lnTo>
                  <a:lnTo>
                    <a:pt x="0" y="1654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-853685">
              <a:off x="1454196" y="2182694"/>
              <a:ext cx="1299755" cy="1299755"/>
            </a:xfrm>
            <a:custGeom>
              <a:avLst/>
              <a:gdLst/>
              <a:ahLst/>
              <a:cxnLst/>
              <a:rect r="r" b="b" t="t" l="l"/>
              <a:pathLst>
                <a:path h="1299755" w="1299755">
                  <a:moveTo>
                    <a:pt x="0" y="0"/>
                  </a:moveTo>
                  <a:lnTo>
                    <a:pt x="1299755" y="0"/>
                  </a:lnTo>
                  <a:lnTo>
                    <a:pt x="1299755" y="1299755"/>
                  </a:lnTo>
                  <a:lnTo>
                    <a:pt x="0" y="1299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7622930" y="6718967"/>
            <a:ext cx="3042140" cy="3122359"/>
          </a:xfrm>
          <a:custGeom>
            <a:avLst/>
            <a:gdLst/>
            <a:ahLst/>
            <a:cxnLst/>
            <a:rect r="r" b="b" t="t" l="l"/>
            <a:pathLst>
              <a:path h="3122359" w="3042140">
                <a:moveTo>
                  <a:pt x="0" y="0"/>
                </a:moveTo>
                <a:lnTo>
                  <a:pt x="3042140" y="0"/>
                </a:lnTo>
                <a:lnTo>
                  <a:pt x="3042140" y="3122359"/>
                </a:lnTo>
                <a:lnTo>
                  <a:pt x="0" y="31223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5214329" y="3643440"/>
            <a:ext cx="7859341" cy="5264541"/>
            <a:chOff x="0" y="0"/>
            <a:chExt cx="10479122" cy="7019388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85725"/>
              <a:ext cx="10479122" cy="21738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2100"/>
                </a:lnSpc>
              </a:pPr>
              <a:r>
                <a:rPr lang="en-US" sz="11000">
                  <a:solidFill>
                    <a:srgbClr val="2F3AA6"/>
                  </a:solidFill>
                  <a:latin typeface="Cocomat Pro Heavy"/>
                </a:rPr>
                <a:t>CodiaC++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2389330"/>
              <a:ext cx="10479122" cy="46300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232B24"/>
                  </a:solidFill>
                  <a:latin typeface="Garet"/>
                </a:rPr>
                <a:t>A mind blowing intro to Computer Science</a:t>
              </a:r>
            </a:p>
            <a:p>
              <a:pPr>
                <a:lnSpc>
                  <a:spcPts val="5599"/>
                </a:lnSpc>
              </a:pPr>
              <a:r>
                <a:rPr lang="en-US" sz="3999">
                  <a:solidFill>
                    <a:srgbClr val="232B24"/>
                  </a:solidFill>
                  <a:latin typeface="Garet"/>
                </a:rPr>
                <a:t>                 </a:t>
              </a:r>
            </a:p>
            <a:p>
              <a:pPr>
                <a:lnSpc>
                  <a:spcPts val="5599"/>
                </a:lnSpc>
              </a:pPr>
              <a:r>
                <a:rPr lang="en-US" sz="3999">
                  <a:solidFill>
                    <a:srgbClr val="232B24"/>
                  </a:solidFill>
                  <a:latin typeface="Garet"/>
                </a:rPr>
                <a:t>               By</a:t>
              </a:r>
            </a:p>
            <a:p>
              <a:pPr marL="0" indent="0" lvl="0">
                <a:lnSpc>
                  <a:spcPts val="559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000000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000000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3501" y="-25401"/>
            <a:ext cx="18516600" cy="10401301"/>
          </a:xfrm>
          <a:custGeom>
            <a:avLst/>
            <a:gdLst/>
            <a:ahLst/>
            <a:cxnLst/>
            <a:rect r="r" b="b" t="t" l="l"/>
            <a:pathLst>
              <a:path h="10401301" w="18516600">
                <a:moveTo>
                  <a:pt x="0" y="0"/>
                </a:moveTo>
                <a:lnTo>
                  <a:pt x="18516600" y="0"/>
                </a:lnTo>
                <a:lnTo>
                  <a:pt x="18516600" y="10401301"/>
                </a:lnTo>
                <a:lnTo>
                  <a:pt x="0" y="104013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34645" t="-100504" r="-34097" b="-9989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64367" y="2921371"/>
            <a:ext cx="10959266" cy="618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066"/>
              </a:lnSpc>
            </a:pPr>
            <a:r>
              <a:rPr lang="en-US" sz="9972">
                <a:solidFill>
                  <a:srgbClr val="FFFFFF"/>
                </a:solidFill>
                <a:latin typeface="Cocomat Pro Heavy"/>
              </a:rPr>
              <a:t>It’s time to solve your first ever programming problem!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41083" y="799948"/>
            <a:ext cx="9571128" cy="1559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066"/>
              </a:lnSpc>
            </a:pPr>
            <a:r>
              <a:rPr lang="en-US" sz="9972">
                <a:solidFill>
                  <a:srgbClr val="232B24"/>
                </a:solidFill>
                <a:latin typeface="Cocomat Pro Heavy"/>
              </a:rPr>
              <a:t>FINALLY!!!</a:t>
            </a:r>
          </a:p>
        </p:txBody>
      </p:sp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030998">
            <a:off x="-1998893" y="2371037"/>
            <a:ext cx="11672828" cy="11439091"/>
            <a:chOff x="0" y="0"/>
            <a:chExt cx="919383" cy="9009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19383" cy="900974"/>
            </a:xfrm>
            <a:custGeom>
              <a:avLst/>
              <a:gdLst/>
              <a:ahLst/>
              <a:cxnLst/>
              <a:rect r="r" b="b" t="t" l="l"/>
              <a:pathLst>
                <a:path h="900974" w="919383">
                  <a:moveTo>
                    <a:pt x="203200" y="900974"/>
                  </a:moveTo>
                  <a:lnTo>
                    <a:pt x="716183" y="900974"/>
                  </a:lnTo>
                  <a:lnTo>
                    <a:pt x="919383" y="0"/>
                  </a:lnTo>
                  <a:lnTo>
                    <a:pt x="0" y="0"/>
                  </a:lnTo>
                  <a:lnTo>
                    <a:pt x="203200" y="900974"/>
                  </a:lnTo>
                  <a:close/>
                </a:path>
              </a:pathLst>
            </a:custGeom>
            <a:solidFill>
              <a:srgbClr val="FD6C3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27000" y="0"/>
              <a:ext cx="665383" cy="9009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165370" y="1028700"/>
            <a:ext cx="2291663" cy="3343275"/>
          </a:xfrm>
          <a:custGeom>
            <a:avLst/>
            <a:gdLst/>
            <a:ahLst/>
            <a:cxnLst/>
            <a:rect r="r" b="b" t="t" l="l"/>
            <a:pathLst>
              <a:path h="3343275" w="2291663">
                <a:moveTo>
                  <a:pt x="0" y="0"/>
                </a:moveTo>
                <a:lnTo>
                  <a:pt x="2291663" y="0"/>
                </a:lnTo>
                <a:lnTo>
                  <a:pt x="2291663" y="3343275"/>
                </a:lnTo>
                <a:lnTo>
                  <a:pt x="0" y="334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9803874">
            <a:off x="9203403" y="3735496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9803874">
            <a:off x="9203403" y="5241088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20728" y="4607380"/>
            <a:ext cx="7033585" cy="5679620"/>
          </a:xfrm>
          <a:custGeom>
            <a:avLst/>
            <a:gdLst/>
            <a:ahLst/>
            <a:cxnLst/>
            <a:rect r="r" b="b" t="t" l="l"/>
            <a:pathLst>
              <a:path h="5679620" w="7033585">
                <a:moveTo>
                  <a:pt x="0" y="0"/>
                </a:moveTo>
                <a:lnTo>
                  <a:pt x="7033586" y="0"/>
                </a:lnTo>
                <a:lnTo>
                  <a:pt x="7033586" y="5679620"/>
                </a:lnTo>
                <a:lnTo>
                  <a:pt x="0" y="56796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27220" y="1515755"/>
            <a:ext cx="6972335" cy="130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trike="noStrike" u="none">
                <a:solidFill>
                  <a:srgbClr val="F5F5FF"/>
                </a:solidFill>
                <a:latin typeface="Cocomat Pro Heavy"/>
              </a:rPr>
              <a:t>Try This!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52864" y="3960844"/>
            <a:ext cx="6494276" cy="52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Open the link sent in chat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85582" y="5466435"/>
            <a:ext cx="6494276" cy="52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Read the problem Carefully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52864" y="6973315"/>
            <a:ext cx="6494276" cy="106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Grab a pen and a paper and think about it calmly.</a:t>
            </a:r>
          </a:p>
        </p:txBody>
      </p:sp>
      <p:sp>
        <p:nvSpPr>
          <p:cNvPr name="Freeform 13" id="13"/>
          <p:cNvSpPr/>
          <p:nvPr/>
        </p:nvSpPr>
        <p:spPr>
          <a:xfrm flipH="true" flipV="false" rot="-9803874">
            <a:off x="9203403" y="6744076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-9803874">
            <a:off x="9203403" y="8211683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552864" y="8402020"/>
            <a:ext cx="6494276" cy="2143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03"/>
              </a:lnSpc>
            </a:pPr>
            <a:r>
              <a:rPr lang="en-US" sz="3073">
                <a:solidFill>
                  <a:srgbClr val="F5F5FF"/>
                </a:solidFill>
                <a:latin typeface="Garet"/>
              </a:rPr>
              <a:t>Try translating your idea into code using the concepts we’ve learned.</a:t>
            </a:r>
          </a:p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</a:p>
        </p:txBody>
      </p:sp>
      <p:grpSp>
        <p:nvGrpSpPr>
          <p:cNvPr name="Group 16" id="16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FFFFFF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FFFFFF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168B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81943" y="-2813271"/>
            <a:ext cx="28157370" cy="15838520"/>
          </a:xfrm>
          <a:custGeom>
            <a:avLst/>
            <a:gdLst/>
            <a:ahLst/>
            <a:cxnLst/>
            <a:rect r="r" b="b" t="t" l="l"/>
            <a:pathLst>
              <a:path h="15838520" w="28157370">
                <a:moveTo>
                  <a:pt x="0" y="0"/>
                </a:moveTo>
                <a:lnTo>
                  <a:pt x="28157370" y="0"/>
                </a:lnTo>
                <a:lnTo>
                  <a:pt x="28157370" y="15838521"/>
                </a:lnTo>
                <a:lnTo>
                  <a:pt x="0" y="158385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7" t="-2125" r="-3995" b="-204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31155" y="1028700"/>
            <a:ext cx="2327200" cy="2327200"/>
          </a:xfrm>
          <a:custGeom>
            <a:avLst/>
            <a:gdLst/>
            <a:ahLst/>
            <a:cxnLst/>
            <a:rect r="r" b="b" t="t" l="l"/>
            <a:pathLst>
              <a:path h="2327200" w="2327200">
                <a:moveTo>
                  <a:pt x="0" y="0"/>
                </a:moveTo>
                <a:lnTo>
                  <a:pt x="2327200" y="0"/>
                </a:lnTo>
                <a:lnTo>
                  <a:pt x="2327200" y="2327200"/>
                </a:lnTo>
                <a:lnTo>
                  <a:pt x="0" y="232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07161" y="7335199"/>
            <a:ext cx="2961576" cy="3846203"/>
          </a:xfrm>
          <a:custGeom>
            <a:avLst/>
            <a:gdLst/>
            <a:ahLst/>
            <a:cxnLst/>
            <a:rect r="r" b="b" t="t" l="l"/>
            <a:pathLst>
              <a:path h="3846203" w="2961576">
                <a:moveTo>
                  <a:pt x="0" y="0"/>
                </a:moveTo>
                <a:lnTo>
                  <a:pt x="2961576" y="0"/>
                </a:lnTo>
                <a:lnTo>
                  <a:pt x="2961576" y="3846202"/>
                </a:lnTo>
                <a:lnTo>
                  <a:pt x="0" y="38462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8797" y="6091341"/>
            <a:ext cx="9549061" cy="4722445"/>
          </a:xfrm>
          <a:custGeom>
            <a:avLst/>
            <a:gdLst/>
            <a:ahLst/>
            <a:cxnLst/>
            <a:rect r="r" b="b" t="t" l="l"/>
            <a:pathLst>
              <a:path h="4722445" w="9549061">
                <a:moveTo>
                  <a:pt x="0" y="0"/>
                </a:moveTo>
                <a:lnTo>
                  <a:pt x="9549061" y="0"/>
                </a:lnTo>
                <a:lnTo>
                  <a:pt x="9549061" y="4722445"/>
                </a:lnTo>
                <a:lnTo>
                  <a:pt x="0" y="472244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9992209">
            <a:off x="-11249702" y="831993"/>
            <a:ext cx="16291617" cy="16086784"/>
          </a:xfrm>
          <a:custGeom>
            <a:avLst/>
            <a:gdLst/>
            <a:ahLst/>
            <a:cxnLst/>
            <a:rect r="r" b="b" t="t" l="l"/>
            <a:pathLst>
              <a:path h="16086784" w="16291617">
                <a:moveTo>
                  <a:pt x="0" y="16086784"/>
                </a:moveTo>
                <a:lnTo>
                  <a:pt x="16291617" y="16086784"/>
                </a:lnTo>
                <a:lnTo>
                  <a:pt x="16291617" y="0"/>
                </a:lnTo>
                <a:lnTo>
                  <a:pt x="0" y="0"/>
                </a:lnTo>
                <a:lnTo>
                  <a:pt x="0" y="16086784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-68278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84989" y="3290671"/>
            <a:ext cx="7411485" cy="1540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94"/>
              </a:lnSpc>
              <a:spcBef>
                <a:spcPct val="0"/>
              </a:spcBef>
            </a:pPr>
            <a:r>
              <a:rPr lang="en-US" sz="11694">
                <a:solidFill>
                  <a:srgbClr val="FFE865"/>
                </a:solidFill>
                <a:latin typeface="Noot Bold"/>
              </a:rPr>
              <a:t>THAT’S IT</a:t>
            </a:r>
            <a:r>
              <a:rPr lang="en-US" sz="11694">
                <a:solidFill>
                  <a:srgbClr val="FFE865"/>
                </a:solidFill>
                <a:latin typeface="Noot Bold"/>
              </a:rPr>
              <a:t>!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806852" y="9944541"/>
            <a:ext cx="4287098" cy="342459"/>
            <a:chOff x="0" y="0"/>
            <a:chExt cx="5716131" cy="45661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FFFFFF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FFFFFF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28171" y="3634418"/>
            <a:ext cx="9531129" cy="1411592"/>
            <a:chOff x="0" y="0"/>
            <a:chExt cx="3193675" cy="472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93675" cy="472994"/>
            </a:xfrm>
            <a:custGeom>
              <a:avLst/>
              <a:gdLst/>
              <a:ahLst/>
              <a:cxnLst/>
              <a:rect r="r" b="b" t="t" l="l"/>
              <a:pathLst>
                <a:path h="472994" w="3193675">
                  <a:moveTo>
                    <a:pt x="3114257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393576"/>
                  </a:lnTo>
                  <a:cubicBezTo>
                    <a:pt x="43699" y="393576"/>
                    <a:pt x="79418" y="428915"/>
                    <a:pt x="79418" y="472994"/>
                  </a:cubicBezTo>
                  <a:lnTo>
                    <a:pt x="3114257" y="472994"/>
                  </a:lnTo>
                  <a:cubicBezTo>
                    <a:pt x="3114257" y="429295"/>
                    <a:pt x="3149596" y="393576"/>
                    <a:pt x="3193675" y="393576"/>
                  </a:cubicBezTo>
                  <a:lnTo>
                    <a:pt x="3193675" y="79418"/>
                  </a:lnTo>
                  <a:cubicBezTo>
                    <a:pt x="3149976" y="79418"/>
                    <a:pt x="3114257" y="44079"/>
                    <a:pt x="3114257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38100" y="-19050"/>
              <a:ext cx="3117475" cy="453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099">
                  <a:solidFill>
                    <a:srgbClr val="F5F5FF"/>
                  </a:solidFill>
                  <a:latin typeface="Garet Bold"/>
                </a:rPr>
                <a:t>Introduction to Competitions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43750" y="841384"/>
            <a:ext cx="2383343" cy="3492077"/>
          </a:xfrm>
          <a:custGeom>
            <a:avLst/>
            <a:gdLst/>
            <a:ahLst/>
            <a:cxnLst/>
            <a:rect r="r" b="b" t="t" l="l"/>
            <a:pathLst>
              <a:path h="3492077" w="2383343">
                <a:moveTo>
                  <a:pt x="0" y="0"/>
                </a:moveTo>
                <a:lnTo>
                  <a:pt x="2383343" y="0"/>
                </a:lnTo>
                <a:lnTo>
                  <a:pt x="2383343" y="3492077"/>
                </a:lnTo>
                <a:lnTo>
                  <a:pt x="0" y="3492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35422" y="4556555"/>
            <a:ext cx="5190104" cy="3857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trike="noStrike" u="none">
                <a:solidFill>
                  <a:srgbClr val="F5F5FF"/>
                </a:solidFill>
                <a:latin typeface="Cocomat Pro Heavy"/>
              </a:rPr>
              <a:t>Today's Question Bank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838851" y="9884634"/>
            <a:ext cx="2999988" cy="298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4"/>
              </a:lnSpc>
            </a:pPr>
            <a:r>
              <a:rPr lang="en-US" sz="1788">
                <a:solidFill>
                  <a:srgbClr val="000000"/>
                </a:solidFill>
                <a:latin typeface="Canva Sans"/>
              </a:rPr>
              <a:t>Designed and presented by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838838" y="9810439"/>
            <a:ext cx="1287111" cy="409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70"/>
              </a:lnSpc>
            </a:pPr>
            <a:r>
              <a:rPr lang="en-US" sz="2264">
                <a:solidFill>
                  <a:srgbClr val="000000"/>
                </a:solidFill>
                <a:latin typeface="Yellowtail"/>
              </a:rPr>
              <a:t>Carin Samer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728171" y="5648379"/>
            <a:ext cx="9531129" cy="1411592"/>
            <a:chOff x="0" y="0"/>
            <a:chExt cx="3193675" cy="47299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193675" cy="472994"/>
            </a:xfrm>
            <a:custGeom>
              <a:avLst/>
              <a:gdLst/>
              <a:ahLst/>
              <a:cxnLst/>
              <a:rect r="r" b="b" t="t" l="l"/>
              <a:pathLst>
                <a:path h="472994" w="3193675">
                  <a:moveTo>
                    <a:pt x="3114257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393576"/>
                  </a:lnTo>
                  <a:cubicBezTo>
                    <a:pt x="43699" y="393576"/>
                    <a:pt x="79418" y="428915"/>
                    <a:pt x="79418" y="472994"/>
                  </a:cubicBezTo>
                  <a:lnTo>
                    <a:pt x="3114257" y="472994"/>
                  </a:lnTo>
                  <a:cubicBezTo>
                    <a:pt x="3114257" y="429295"/>
                    <a:pt x="3149596" y="393576"/>
                    <a:pt x="3193675" y="393576"/>
                  </a:cubicBezTo>
                  <a:lnTo>
                    <a:pt x="3193675" y="79418"/>
                  </a:lnTo>
                  <a:cubicBezTo>
                    <a:pt x="3149976" y="79418"/>
                    <a:pt x="3114257" y="44079"/>
                    <a:pt x="3114257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38100" y="-19050"/>
              <a:ext cx="3117475" cy="453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099">
                  <a:solidFill>
                    <a:srgbClr val="F5F5FF"/>
                  </a:solidFill>
                  <a:latin typeface="Garet Bold"/>
                </a:rPr>
                <a:t>Your first problem</a:t>
              </a:r>
            </a:p>
          </p:txBody>
        </p:sp>
      </p:grpSp>
    </p:spTree>
  </p:cSld>
  <p:clrMapOvr>
    <a:masterClrMapping/>
  </p:clrMapOvr>
  <p:transition spd="slow">
    <p:cover dir="d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28933" y="4054049"/>
            <a:ext cx="13809911" cy="5001292"/>
            <a:chOff x="0" y="0"/>
            <a:chExt cx="18413215" cy="666839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2603839" y="5972652"/>
              <a:ext cx="13205537" cy="6957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11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9525"/>
              <a:ext cx="18413215" cy="5276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368"/>
                </a:lnSpc>
              </a:pPr>
              <a:r>
                <a:rPr lang="en-US" sz="8640">
                  <a:solidFill>
                    <a:srgbClr val="F5F5FF"/>
                  </a:solidFill>
                  <a:latin typeface="Cocomat Pro Heavy"/>
                </a:rPr>
                <a:t>Why are we learning to code that way?</a:t>
              </a:r>
            </a:p>
            <a:p>
              <a:pPr algn="ctr" marL="0" indent="0" lvl="0">
                <a:lnSpc>
                  <a:spcPts val="10368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59419" y="6554695"/>
            <a:ext cx="4239536" cy="3422462"/>
          </a:xfrm>
          <a:custGeom>
            <a:avLst/>
            <a:gdLst/>
            <a:ahLst/>
            <a:cxnLst/>
            <a:rect r="r" b="b" t="t" l="l"/>
            <a:pathLst>
              <a:path h="3422462" w="4239536">
                <a:moveTo>
                  <a:pt x="0" y="0"/>
                </a:moveTo>
                <a:lnTo>
                  <a:pt x="4239537" y="0"/>
                </a:lnTo>
                <a:lnTo>
                  <a:pt x="4239537" y="3422462"/>
                </a:lnTo>
                <a:lnTo>
                  <a:pt x="0" y="34224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189833" y="706454"/>
            <a:ext cx="4848520" cy="4337222"/>
          </a:xfrm>
          <a:custGeom>
            <a:avLst/>
            <a:gdLst/>
            <a:ahLst/>
            <a:cxnLst/>
            <a:rect r="r" b="b" t="t" l="l"/>
            <a:pathLst>
              <a:path h="4337222" w="4848520">
                <a:moveTo>
                  <a:pt x="0" y="0"/>
                </a:moveTo>
                <a:lnTo>
                  <a:pt x="4848520" y="0"/>
                </a:lnTo>
                <a:lnTo>
                  <a:pt x="4848520" y="4337221"/>
                </a:lnTo>
                <a:lnTo>
                  <a:pt x="0" y="43372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838851" y="9884634"/>
            <a:ext cx="2999988" cy="298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4"/>
              </a:lnSpc>
            </a:pPr>
            <a:r>
              <a:rPr lang="en-US" sz="1788">
                <a:solidFill>
                  <a:srgbClr val="000000"/>
                </a:solidFill>
                <a:latin typeface="Canva Sans"/>
              </a:rPr>
              <a:t>Designed and presented by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838838" y="9810439"/>
            <a:ext cx="1287111" cy="409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70"/>
              </a:lnSpc>
            </a:pPr>
            <a:r>
              <a:rPr lang="en-US" sz="2264">
                <a:solidFill>
                  <a:srgbClr val="000000"/>
                </a:solidFill>
                <a:latin typeface="Yellowtail"/>
              </a:rPr>
              <a:t>Carin Samer</a:t>
            </a:r>
          </a:p>
        </p:txBody>
      </p:sp>
    </p:spTree>
  </p:cSld>
  <p:clrMapOvr>
    <a:masterClrMapping/>
  </p:clrMapOvr>
  <p:transition spd="slow">
    <p:cover dir="u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58633" y="5233649"/>
            <a:ext cx="9107324" cy="1387530"/>
            <a:chOff x="0" y="0"/>
            <a:chExt cx="4001228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01228" cy="609600"/>
            </a:xfrm>
            <a:custGeom>
              <a:avLst/>
              <a:gdLst/>
              <a:ahLst/>
              <a:cxnLst/>
              <a:rect r="r" b="b" t="t" l="l"/>
              <a:pathLst>
                <a:path h="609600" w="4001228">
                  <a:moveTo>
                    <a:pt x="203200" y="0"/>
                  </a:moveTo>
                  <a:lnTo>
                    <a:pt x="4001228" y="0"/>
                  </a:lnTo>
                  <a:lnTo>
                    <a:pt x="379802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5F5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01600" y="0"/>
              <a:ext cx="3798028" cy="609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58633" y="6904691"/>
            <a:ext cx="9107324" cy="1784413"/>
            <a:chOff x="0" y="0"/>
            <a:chExt cx="4001228" cy="7839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01228" cy="783967"/>
            </a:xfrm>
            <a:custGeom>
              <a:avLst/>
              <a:gdLst/>
              <a:ahLst/>
              <a:cxnLst/>
              <a:rect r="r" b="b" t="t" l="l"/>
              <a:pathLst>
                <a:path h="783967" w="4001228">
                  <a:moveTo>
                    <a:pt x="203200" y="0"/>
                  </a:moveTo>
                  <a:lnTo>
                    <a:pt x="4001228" y="0"/>
                  </a:lnTo>
                  <a:lnTo>
                    <a:pt x="3798028" y="783967"/>
                  </a:lnTo>
                  <a:lnTo>
                    <a:pt x="0" y="78396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5F5FF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01600" y="0"/>
              <a:ext cx="3798028" cy="7839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83653" y="7284909"/>
            <a:ext cx="7457076" cy="1023978"/>
            <a:chOff x="0" y="0"/>
            <a:chExt cx="9942768" cy="136530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281535"/>
              <a:ext cx="802233" cy="802233"/>
            </a:xfrm>
            <a:custGeom>
              <a:avLst/>
              <a:gdLst/>
              <a:ahLst/>
              <a:cxnLst/>
              <a:rect r="r" b="b" t="t" l="l"/>
              <a:pathLst>
                <a:path h="802233" w="802233">
                  <a:moveTo>
                    <a:pt x="0" y="0"/>
                  </a:moveTo>
                  <a:lnTo>
                    <a:pt x="802233" y="0"/>
                  </a:lnTo>
                  <a:lnTo>
                    <a:pt x="802233" y="802234"/>
                  </a:lnTo>
                  <a:lnTo>
                    <a:pt x="0" y="8022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1383843" y="-66675"/>
              <a:ext cx="8558925" cy="14319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13"/>
                </a:lnSpc>
              </a:pPr>
              <a:r>
                <a:rPr lang="en-US" sz="3152">
                  <a:solidFill>
                    <a:srgbClr val="2F3AA6"/>
                  </a:solidFill>
                  <a:latin typeface="Garet"/>
                </a:rPr>
                <a:t>National and international programming competitions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83653" y="5415425"/>
            <a:ext cx="7457076" cy="1023978"/>
            <a:chOff x="0" y="0"/>
            <a:chExt cx="9942768" cy="136530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281535"/>
              <a:ext cx="802233" cy="802233"/>
            </a:xfrm>
            <a:custGeom>
              <a:avLst/>
              <a:gdLst/>
              <a:ahLst/>
              <a:cxnLst/>
              <a:rect r="r" b="b" t="t" l="l"/>
              <a:pathLst>
                <a:path h="802233" w="802233">
                  <a:moveTo>
                    <a:pt x="0" y="0"/>
                  </a:moveTo>
                  <a:lnTo>
                    <a:pt x="802233" y="0"/>
                  </a:lnTo>
                  <a:lnTo>
                    <a:pt x="802233" y="802234"/>
                  </a:lnTo>
                  <a:lnTo>
                    <a:pt x="0" y="8022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383843" y="-66675"/>
              <a:ext cx="8558925" cy="14319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13"/>
                </a:lnSpc>
              </a:pPr>
              <a:r>
                <a:rPr lang="en-US" sz="3152">
                  <a:solidFill>
                    <a:srgbClr val="2F3AA6"/>
                  </a:solidFill>
                  <a:latin typeface="Garet"/>
                </a:rPr>
                <a:t>Solve your first ever programming problem!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-10800000">
            <a:off x="10400285" y="2769211"/>
            <a:ext cx="10902704" cy="8751235"/>
            <a:chOff x="0" y="0"/>
            <a:chExt cx="860663" cy="69082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0663" cy="690825"/>
            </a:xfrm>
            <a:custGeom>
              <a:avLst/>
              <a:gdLst/>
              <a:ahLst/>
              <a:cxnLst/>
              <a:rect r="r" b="b" t="t" l="l"/>
              <a:pathLst>
                <a:path h="690825" w="860663">
                  <a:moveTo>
                    <a:pt x="203200" y="0"/>
                  </a:moveTo>
                  <a:lnTo>
                    <a:pt x="860663" y="0"/>
                  </a:lnTo>
                  <a:lnTo>
                    <a:pt x="657463" y="690825"/>
                  </a:lnTo>
                  <a:lnTo>
                    <a:pt x="0" y="69082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5F5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0"/>
              <a:ext cx="657463" cy="690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84285" y="1057275"/>
            <a:ext cx="10254411" cy="189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475"/>
              </a:lnSpc>
            </a:pPr>
            <a:r>
              <a:rPr lang="en-US" sz="6500">
                <a:solidFill>
                  <a:srgbClr val="F5F5FF"/>
                </a:solidFill>
                <a:latin typeface="Cocomat Pro Heavy"/>
              </a:rPr>
              <a:t>At the end of the lesson, you'll be able to: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706188" y="5224124"/>
            <a:ext cx="3020390" cy="1223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2F3AA6"/>
                </a:solidFill>
                <a:latin typeface="Cocomat Pro Heavy"/>
              </a:rPr>
              <a:t>DID YOU KNOW?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1559660" y="6904691"/>
            <a:ext cx="6354618" cy="2785486"/>
            <a:chOff x="0" y="0"/>
            <a:chExt cx="8472824" cy="37139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1515175"/>
              <a:ext cx="683631" cy="683631"/>
            </a:xfrm>
            <a:custGeom>
              <a:avLst/>
              <a:gdLst/>
              <a:ahLst/>
              <a:cxnLst/>
              <a:rect r="r" b="b" t="t" l="l"/>
              <a:pathLst>
                <a:path h="683631" w="683631">
                  <a:moveTo>
                    <a:pt x="0" y="0"/>
                  </a:moveTo>
                  <a:lnTo>
                    <a:pt x="683631" y="0"/>
                  </a:lnTo>
                  <a:lnTo>
                    <a:pt x="683631" y="683631"/>
                  </a:lnTo>
                  <a:lnTo>
                    <a:pt x="0" y="6836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1179255" y="-47625"/>
              <a:ext cx="7293570" cy="37616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60"/>
                </a:lnSpc>
              </a:pPr>
              <a:r>
                <a:rPr lang="en-US" sz="2686">
                  <a:solidFill>
                    <a:srgbClr val="2F3AA6"/>
                  </a:solidFill>
                  <a:latin typeface="Garet Bold"/>
                </a:rPr>
                <a:t>In competitive programming , the contests are usually held over the Internet or a local network. Contestants are referred to as sport programmers.</a:t>
              </a:r>
            </a:p>
          </p:txBody>
        </p:sp>
      </p:grpSp>
    </p:spTree>
  </p:cSld>
  <p:clrMapOvr>
    <a:masterClrMapping/>
  </p:clrMapOvr>
  <p:transition spd="slow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3501" y="-25401"/>
            <a:ext cx="18516600" cy="10401301"/>
          </a:xfrm>
          <a:custGeom>
            <a:avLst/>
            <a:gdLst/>
            <a:ahLst/>
            <a:cxnLst/>
            <a:rect r="r" b="b" t="t" l="l"/>
            <a:pathLst>
              <a:path h="10401301" w="18516600">
                <a:moveTo>
                  <a:pt x="0" y="0"/>
                </a:moveTo>
                <a:lnTo>
                  <a:pt x="18516600" y="0"/>
                </a:lnTo>
                <a:lnTo>
                  <a:pt x="18516600" y="10401301"/>
                </a:lnTo>
                <a:lnTo>
                  <a:pt x="0" y="104013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34645" t="-100504" r="-34097" b="-9989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40669" y="4017804"/>
            <a:ext cx="10260065" cy="1670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934"/>
              </a:lnSpc>
            </a:pPr>
            <a:r>
              <a:rPr lang="en-US" sz="10690">
                <a:solidFill>
                  <a:srgbClr val="232B24"/>
                </a:solidFill>
                <a:latin typeface="Cocomat Pro Heavy"/>
              </a:rPr>
              <a:t>What’s next?</a:t>
            </a:r>
          </a:p>
        </p:txBody>
      </p:sp>
    </p:spTree>
  </p:cSld>
  <p:clrMapOvr>
    <a:masterClrMapping/>
  </p:clrMapOvr>
  <p:transition spd="slow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5125" y="1028700"/>
            <a:ext cx="8606331" cy="1518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1877"/>
              </a:lnSpc>
              <a:spcBef>
                <a:spcPct val="0"/>
              </a:spcBef>
            </a:pPr>
            <a:r>
              <a:rPr lang="en-US" sz="9898">
                <a:solidFill>
                  <a:srgbClr val="2F3AA6"/>
                </a:solidFill>
                <a:latin typeface="Cocomat Pro Heavy"/>
              </a:rPr>
              <a:t>Competitions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4161" y="5338145"/>
            <a:ext cx="8606331" cy="10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2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64161" y="254970"/>
            <a:ext cx="1402102" cy="269083"/>
            <a:chOff x="0" y="0"/>
            <a:chExt cx="235841" cy="4526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5841" cy="45261"/>
            </a:xfrm>
            <a:custGeom>
              <a:avLst/>
              <a:gdLst/>
              <a:ahLst/>
              <a:cxnLst/>
              <a:rect r="r" b="b" t="t" l="l"/>
              <a:pathLst>
                <a:path h="45261" w="235841">
                  <a:moveTo>
                    <a:pt x="0" y="0"/>
                  </a:moveTo>
                  <a:lnTo>
                    <a:pt x="235841" y="0"/>
                  </a:lnTo>
                  <a:lnTo>
                    <a:pt x="235841" y="45261"/>
                  </a:lnTo>
                  <a:lnTo>
                    <a:pt x="0" y="45261"/>
                  </a:lnTo>
                  <a:close/>
                </a:path>
              </a:pathLst>
            </a:custGeom>
            <a:solidFill>
              <a:srgbClr val="FEAF01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235841" cy="64311"/>
            </a:xfrm>
            <a:prstGeom prst="rect">
              <a:avLst/>
            </a:prstGeom>
          </p:spPr>
          <p:txBody>
            <a:bodyPr anchor="ctr" rtlCol="false" tIns="79542" lIns="79542" bIns="79542" rIns="79542"/>
            <a:lstStyle/>
            <a:p>
              <a:pPr algn="ctr" marL="0" indent="0" lvl="0">
                <a:lnSpc>
                  <a:spcPts val="264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340572" y="6354755"/>
            <a:ext cx="3405343" cy="3405343"/>
          </a:xfrm>
          <a:custGeom>
            <a:avLst/>
            <a:gdLst/>
            <a:ahLst/>
            <a:cxnLst/>
            <a:rect r="r" b="b" t="t" l="l"/>
            <a:pathLst>
              <a:path h="3405343" w="3405343">
                <a:moveTo>
                  <a:pt x="0" y="0"/>
                </a:moveTo>
                <a:lnTo>
                  <a:pt x="3405343" y="0"/>
                </a:lnTo>
                <a:lnTo>
                  <a:pt x="3405343" y="3405342"/>
                </a:lnTo>
                <a:lnTo>
                  <a:pt x="0" y="34053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942487" y="6693652"/>
            <a:ext cx="3183462" cy="3183462"/>
          </a:xfrm>
          <a:custGeom>
            <a:avLst/>
            <a:gdLst/>
            <a:ahLst/>
            <a:cxnLst/>
            <a:rect r="r" b="b" t="t" l="l"/>
            <a:pathLst>
              <a:path h="3183462" w="3183462">
                <a:moveTo>
                  <a:pt x="0" y="0"/>
                </a:moveTo>
                <a:lnTo>
                  <a:pt x="3183462" y="0"/>
                </a:lnTo>
                <a:lnTo>
                  <a:pt x="3183462" y="3183462"/>
                </a:lnTo>
                <a:lnTo>
                  <a:pt x="0" y="318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340572" y="489847"/>
            <a:ext cx="7486501" cy="6203805"/>
          </a:xfrm>
          <a:custGeom>
            <a:avLst/>
            <a:gdLst/>
            <a:ahLst/>
            <a:cxnLst/>
            <a:rect r="r" b="b" t="t" l="l"/>
            <a:pathLst>
              <a:path h="6203805" w="7486501">
                <a:moveTo>
                  <a:pt x="0" y="0"/>
                </a:moveTo>
                <a:lnTo>
                  <a:pt x="7486501" y="0"/>
                </a:lnTo>
                <a:lnTo>
                  <a:pt x="7486501" y="6203805"/>
                </a:lnTo>
                <a:lnTo>
                  <a:pt x="0" y="62038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337" r="0" b="-10337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64161" y="2690467"/>
            <a:ext cx="8979839" cy="7664381"/>
            <a:chOff x="0" y="0"/>
            <a:chExt cx="11973119" cy="10219175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47625"/>
              <a:ext cx="11973119" cy="93228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53"/>
                </a:lnSpc>
              </a:pPr>
              <a:r>
                <a:rPr lang="en-US" sz="3799">
                  <a:solidFill>
                    <a:srgbClr val="15130D"/>
                  </a:solidFill>
                  <a:latin typeface="Garet Bold"/>
                </a:rPr>
                <a:t>There numerous competitions held out there, like the EOI, IOI,ECPC, IIOT, IEEE Xtreme and Meta Hacker Cup.</a:t>
              </a:r>
            </a:p>
            <a:p>
              <a:pPr algn="ctr">
                <a:lnSpc>
                  <a:spcPts val="5053"/>
                </a:lnSpc>
              </a:pPr>
            </a:p>
            <a:p>
              <a:pPr algn="ctr">
                <a:lnSpc>
                  <a:spcPts val="5053"/>
                </a:lnSpc>
              </a:pPr>
              <a:r>
                <a:rPr lang="en-US" sz="3799">
                  <a:solidFill>
                    <a:srgbClr val="15130D"/>
                  </a:solidFill>
                  <a:latin typeface="Garet Bold"/>
                </a:rPr>
                <a:t>These competitions are hosted annually, also there are numerous websites that offers weekly and bi-weekly competitions such as Codeforces , leetcode and AtCoder.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64962" y="9672137"/>
              <a:ext cx="11643194" cy="5470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5F5FF"/>
                  </a:solidFill>
                  <a:latin typeface="Garet"/>
                </a:rPr>
                <a:t>50% of the brain is active in visual processing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000000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000000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5125" y="298387"/>
            <a:ext cx="1322106" cy="269083"/>
            <a:chOff x="0" y="0"/>
            <a:chExt cx="222386" cy="4526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2386" cy="45261"/>
            </a:xfrm>
            <a:custGeom>
              <a:avLst/>
              <a:gdLst/>
              <a:ahLst/>
              <a:cxnLst/>
              <a:rect r="r" b="b" t="t" l="l"/>
              <a:pathLst>
                <a:path h="45261" w="222386">
                  <a:moveTo>
                    <a:pt x="0" y="0"/>
                  </a:moveTo>
                  <a:lnTo>
                    <a:pt x="222386" y="0"/>
                  </a:lnTo>
                  <a:lnTo>
                    <a:pt x="222386" y="45261"/>
                  </a:lnTo>
                  <a:lnTo>
                    <a:pt x="0" y="45261"/>
                  </a:lnTo>
                  <a:close/>
                </a:path>
              </a:pathLst>
            </a:custGeom>
            <a:solidFill>
              <a:srgbClr val="FEAF01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22386" cy="64311"/>
            </a:xfrm>
            <a:prstGeom prst="rect">
              <a:avLst/>
            </a:prstGeom>
          </p:spPr>
          <p:txBody>
            <a:bodyPr anchor="ctr" rtlCol="false" tIns="79542" lIns="79542" bIns="79542" rIns="79542"/>
            <a:lstStyle/>
            <a:p>
              <a:pPr algn="ctr" marL="0" indent="0" lvl="0">
                <a:lnSpc>
                  <a:spcPts val="264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581470">
            <a:off x="10114059" y="429926"/>
            <a:ext cx="7812006" cy="7812006"/>
            <a:chOff x="0" y="0"/>
            <a:chExt cx="34823400" cy="34823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2044700" y="1574800"/>
              <a:ext cx="31381700" cy="23253700"/>
            </a:xfrm>
            <a:custGeom>
              <a:avLst/>
              <a:gdLst/>
              <a:ahLst/>
              <a:cxnLst/>
              <a:rect r="r" b="b" t="t" l="l"/>
              <a:pathLst>
                <a:path h="23253700" w="31381700">
                  <a:moveTo>
                    <a:pt x="0" y="0"/>
                  </a:moveTo>
                  <a:lnTo>
                    <a:pt x="31381700" y="0"/>
                  </a:lnTo>
                  <a:lnTo>
                    <a:pt x="31381700" y="23253700"/>
                  </a:lnTo>
                  <a:lnTo>
                    <a:pt x="0" y="23253700"/>
                  </a:lnTo>
                  <a:close/>
                </a:path>
              </a:pathLst>
            </a:custGeom>
            <a:blipFill>
              <a:blip r:embed="rId2"/>
              <a:stretch>
                <a:fillRect l="0" t="-640" r="0" b="-64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4823400" cy="34823400"/>
            </a:xfrm>
            <a:custGeom>
              <a:avLst/>
              <a:gdLst/>
              <a:ahLst/>
              <a:cxnLst/>
              <a:rect r="r" b="b" t="t" l="l"/>
              <a:pathLst>
                <a:path h="34823400" w="34823400">
                  <a:moveTo>
                    <a:pt x="34823400" y="34823400"/>
                  </a:moveTo>
                  <a:lnTo>
                    <a:pt x="0" y="34823400"/>
                  </a:lnTo>
                  <a:lnTo>
                    <a:pt x="0" y="0"/>
                  </a:lnTo>
                  <a:lnTo>
                    <a:pt x="34823400" y="0"/>
                  </a:lnTo>
                  <a:lnTo>
                    <a:pt x="34823400" y="3482340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-786770">
            <a:off x="755472" y="838561"/>
            <a:ext cx="7651544" cy="7651544"/>
            <a:chOff x="0" y="0"/>
            <a:chExt cx="34823400" cy="34823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044700" y="1574800"/>
              <a:ext cx="31381700" cy="23253700"/>
            </a:xfrm>
            <a:custGeom>
              <a:avLst/>
              <a:gdLst/>
              <a:ahLst/>
              <a:cxnLst/>
              <a:rect r="r" b="b" t="t" l="l"/>
              <a:pathLst>
                <a:path h="23253700" w="31381700">
                  <a:moveTo>
                    <a:pt x="0" y="0"/>
                  </a:moveTo>
                  <a:lnTo>
                    <a:pt x="31381700" y="0"/>
                  </a:lnTo>
                  <a:lnTo>
                    <a:pt x="31381700" y="23253700"/>
                  </a:lnTo>
                  <a:lnTo>
                    <a:pt x="0" y="23253700"/>
                  </a:lnTo>
                  <a:close/>
                </a:path>
              </a:pathLst>
            </a:custGeom>
            <a:blipFill>
              <a:blip r:embed="rId4"/>
              <a:stretch>
                <a:fillRect l="-11589" t="0" r="-11589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4823400" cy="34823400"/>
            </a:xfrm>
            <a:custGeom>
              <a:avLst/>
              <a:gdLst/>
              <a:ahLst/>
              <a:cxnLst/>
              <a:rect r="r" b="b" t="t" l="l"/>
              <a:pathLst>
                <a:path h="34823400" w="34823400">
                  <a:moveTo>
                    <a:pt x="34823400" y="34823400"/>
                  </a:moveTo>
                  <a:lnTo>
                    <a:pt x="0" y="34823400"/>
                  </a:lnTo>
                  <a:lnTo>
                    <a:pt x="0" y="0"/>
                  </a:lnTo>
                  <a:lnTo>
                    <a:pt x="34823400" y="0"/>
                  </a:lnTo>
                  <a:lnTo>
                    <a:pt x="34823400" y="3482340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5931578" y="4046725"/>
            <a:ext cx="7161390" cy="7161390"/>
            <a:chOff x="0" y="0"/>
            <a:chExt cx="34823400" cy="34823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2044700" y="1574800"/>
              <a:ext cx="31381700" cy="23253700"/>
            </a:xfrm>
            <a:custGeom>
              <a:avLst/>
              <a:gdLst/>
              <a:ahLst/>
              <a:cxnLst/>
              <a:rect r="r" b="b" t="t" l="l"/>
              <a:pathLst>
                <a:path h="23253700" w="31381700">
                  <a:moveTo>
                    <a:pt x="0" y="0"/>
                  </a:moveTo>
                  <a:lnTo>
                    <a:pt x="31381700" y="0"/>
                  </a:lnTo>
                  <a:lnTo>
                    <a:pt x="31381700" y="23253700"/>
                  </a:lnTo>
                  <a:lnTo>
                    <a:pt x="0" y="23253700"/>
                  </a:lnTo>
                  <a:close/>
                </a:path>
              </a:pathLst>
            </a:custGeom>
            <a:blipFill>
              <a:blip r:embed="rId5"/>
              <a:stretch>
                <a:fillRect l="-5588" t="0" r="-5588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4823400" cy="34823400"/>
            </a:xfrm>
            <a:custGeom>
              <a:avLst/>
              <a:gdLst/>
              <a:ahLst/>
              <a:cxnLst/>
              <a:rect r="r" b="b" t="t" l="l"/>
              <a:pathLst>
                <a:path h="34823400" w="34823400">
                  <a:moveTo>
                    <a:pt x="34823400" y="34823400"/>
                  </a:moveTo>
                  <a:lnTo>
                    <a:pt x="0" y="34823400"/>
                  </a:lnTo>
                  <a:lnTo>
                    <a:pt x="0" y="0"/>
                  </a:lnTo>
                  <a:lnTo>
                    <a:pt x="34823400" y="0"/>
                  </a:lnTo>
                  <a:lnTo>
                    <a:pt x="34823400" y="3482340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7621805" y="288862"/>
            <a:ext cx="5902149" cy="1113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638"/>
              </a:lnSpc>
              <a:spcBef>
                <a:spcPct val="0"/>
              </a:spcBef>
            </a:pPr>
            <a:r>
              <a:rPr lang="en-US" sz="7198">
                <a:solidFill>
                  <a:srgbClr val="2F3AA6"/>
                </a:solidFill>
                <a:latin typeface="Cocomat Pro Heavy"/>
              </a:rPr>
              <a:t>Gallery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000000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000000"/>
                  </a:solidFill>
                  <a:latin typeface="Yellowtail"/>
                </a:rPr>
                <a:t>Carin Samer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-766386">
            <a:off x="1831687" y="6561067"/>
            <a:ext cx="4469068" cy="18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ECPC Teens 2022</a:t>
            </a:r>
          </a:p>
        </p:txBody>
      </p:sp>
      <p:sp>
        <p:nvSpPr>
          <p:cNvPr name="TextBox 19" id="19"/>
          <p:cNvSpPr txBox="true"/>
          <p:nvPr/>
        </p:nvSpPr>
        <p:spPr>
          <a:xfrm rot="-92345">
            <a:off x="6939845" y="9232712"/>
            <a:ext cx="4469068" cy="887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EOI 2023</a:t>
            </a:r>
          </a:p>
        </p:txBody>
      </p:sp>
      <p:sp>
        <p:nvSpPr>
          <p:cNvPr name="TextBox 20" id="20"/>
          <p:cNvSpPr txBox="true"/>
          <p:nvPr/>
        </p:nvSpPr>
        <p:spPr>
          <a:xfrm rot="545020">
            <a:off x="12984558" y="6429828"/>
            <a:ext cx="4469068" cy="18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IOI 2023 - Hungary</a:t>
            </a: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3501" y="-25401"/>
            <a:ext cx="18516600" cy="10401301"/>
          </a:xfrm>
          <a:custGeom>
            <a:avLst/>
            <a:gdLst/>
            <a:ahLst/>
            <a:cxnLst/>
            <a:rect r="r" b="b" t="t" l="l"/>
            <a:pathLst>
              <a:path h="10401301" w="18516600">
                <a:moveTo>
                  <a:pt x="0" y="0"/>
                </a:moveTo>
                <a:lnTo>
                  <a:pt x="18516600" y="0"/>
                </a:lnTo>
                <a:lnTo>
                  <a:pt x="18516600" y="10401301"/>
                </a:lnTo>
                <a:lnTo>
                  <a:pt x="0" y="104013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34645" t="-100504" r="-34097" b="-9989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40669" y="2352884"/>
            <a:ext cx="10260065" cy="50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34"/>
              </a:lnSpc>
            </a:pPr>
            <a:r>
              <a:rPr lang="en-US" sz="10690">
                <a:solidFill>
                  <a:srgbClr val="232B24"/>
                </a:solidFill>
                <a:latin typeface="Cocomat Pro Heavy"/>
              </a:rPr>
              <a:t>Discussion :</a:t>
            </a:r>
          </a:p>
          <a:p>
            <a:pPr algn="ctr" marL="0" indent="0" lvl="0">
              <a:lnSpc>
                <a:spcPts val="12934"/>
              </a:lnSpc>
            </a:pPr>
            <a:r>
              <a:rPr lang="en-US" sz="10690">
                <a:solidFill>
                  <a:srgbClr val="232B24"/>
                </a:solidFill>
                <a:latin typeface="Cocomat Pro Heavy"/>
              </a:rPr>
              <a:t>Training Strategy</a:t>
            </a:r>
          </a:p>
        </p:txBody>
      </p:sp>
    </p:spTree>
  </p:cSld>
  <p:clrMapOvr>
    <a:masterClrMapping/>
  </p:clrMapOvr>
  <p:transition spd="slow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22449" y="509183"/>
            <a:ext cx="6913182" cy="5172763"/>
            <a:chOff x="0" y="0"/>
            <a:chExt cx="9217576" cy="689701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181157"/>
              <a:ext cx="8747614" cy="3121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9096"/>
                </a:lnSpc>
                <a:spcBef>
                  <a:spcPct val="0"/>
                </a:spcBef>
              </a:pPr>
              <a:r>
                <a:rPr lang="en-US" sz="7580">
                  <a:solidFill>
                    <a:srgbClr val="F5F5FF"/>
                  </a:solidFill>
                  <a:latin typeface="Cocomat Pro Heavy"/>
                </a:rPr>
                <a:t>Temperature Check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969342"/>
              <a:ext cx="9217576" cy="1927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889"/>
                </a:lnSpc>
              </a:pPr>
              <a:r>
                <a:rPr lang="en-US" sz="4428">
                  <a:solidFill>
                    <a:srgbClr val="F5F5FF"/>
                  </a:solidFill>
                  <a:latin typeface="Garet Bold"/>
                </a:rPr>
                <a:t>Is everything clear till now? Send in chat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0"/>
              <a:ext cx="1246348" cy="253664"/>
              <a:chOff x="0" y="0"/>
              <a:chExt cx="222386" cy="4526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4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8" id="8"/>
          <p:cNvGrpSpPr/>
          <p:nvPr/>
        </p:nvGrpSpPr>
        <p:grpSpPr>
          <a:xfrm rot="265407">
            <a:off x="7397810" y="-304300"/>
            <a:ext cx="11733984" cy="11193058"/>
            <a:chOff x="0" y="0"/>
            <a:chExt cx="1179240" cy="11248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303050" y="4460446"/>
            <a:ext cx="3150446" cy="2835402"/>
          </a:xfrm>
          <a:custGeom>
            <a:avLst/>
            <a:gdLst/>
            <a:ahLst/>
            <a:cxnLst/>
            <a:rect r="r" b="b" t="t" l="l"/>
            <a:pathLst>
              <a:path h="2835402" w="3150446">
                <a:moveTo>
                  <a:pt x="0" y="0"/>
                </a:moveTo>
                <a:lnTo>
                  <a:pt x="3150447" y="0"/>
                </a:lnTo>
                <a:lnTo>
                  <a:pt x="3150447" y="2835402"/>
                </a:lnTo>
                <a:lnTo>
                  <a:pt x="0" y="28354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416491" y="1026577"/>
            <a:ext cx="3773120" cy="7743342"/>
          </a:xfrm>
          <a:custGeom>
            <a:avLst/>
            <a:gdLst/>
            <a:ahLst/>
            <a:cxnLst/>
            <a:rect r="r" b="b" t="t" l="l"/>
            <a:pathLst>
              <a:path h="7743342" w="3773120">
                <a:moveTo>
                  <a:pt x="0" y="0"/>
                </a:moveTo>
                <a:lnTo>
                  <a:pt x="3773119" y="0"/>
                </a:lnTo>
                <a:lnTo>
                  <a:pt x="3773119" y="7743343"/>
                </a:lnTo>
                <a:lnTo>
                  <a:pt x="0" y="77433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453497" y="1028700"/>
            <a:ext cx="1542729" cy="703870"/>
          </a:xfrm>
          <a:custGeom>
            <a:avLst/>
            <a:gdLst/>
            <a:ahLst/>
            <a:cxnLst/>
            <a:rect r="r" b="b" t="t" l="l"/>
            <a:pathLst>
              <a:path h="703870" w="1542729">
                <a:moveTo>
                  <a:pt x="0" y="0"/>
                </a:moveTo>
                <a:lnTo>
                  <a:pt x="1542729" y="0"/>
                </a:lnTo>
                <a:lnTo>
                  <a:pt x="1542729" y="703870"/>
                </a:lnTo>
                <a:lnTo>
                  <a:pt x="0" y="7038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144000" y="9478277"/>
            <a:ext cx="12300610" cy="1278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7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1003292" y="931327"/>
            <a:ext cx="3773120" cy="7940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1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2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3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4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5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3602226" y="8167729"/>
            <a:ext cx="1542729" cy="703870"/>
          </a:xfrm>
          <a:custGeom>
            <a:avLst/>
            <a:gdLst/>
            <a:ahLst/>
            <a:cxnLst/>
            <a:rect r="r" b="b" t="t" l="l"/>
            <a:pathLst>
              <a:path h="703870" w="1542729">
                <a:moveTo>
                  <a:pt x="0" y="0"/>
                </a:moveTo>
                <a:lnTo>
                  <a:pt x="1542729" y="0"/>
                </a:lnTo>
                <a:lnTo>
                  <a:pt x="1542729" y="703870"/>
                </a:lnTo>
                <a:lnTo>
                  <a:pt x="0" y="7038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4373590" y="427567"/>
            <a:ext cx="3805803" cy="18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E74C2F"/>
                </a:solidFill>
                <a:latin typeface="Canva Sans Bold"/>
              </a:rPr>
              <a:t>Feeling Great!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482197" y="7882892"/>
            <a:ext cx="3805803" cy="887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E74C2F"/>
                </a:solidFill>
                <a:latin typeface="Canva Sans Bold"/>
              </a:rPr>
              <a:t>Lost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DAF8rqt5gog</dc:identifier>
  <dcterms:modified xsi:type="dcterms:W3CDTF">2011-08-01T06:04:30Z</dcterms:modified>
  <cp:revision>1</cp:revision>
  <dc:title>C++ introductory course (Last Session)</dc:title>
</cp:coreProperties>
</file>

<file path=docProps/thumbnail.jpeg>
</file>